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6" r:id="rId1"/>
    <p:sldMasterId id="2147483708" r:id="rId2"/>
  </p:sldMasterIdLst>
  <p:notesMasterIdLst>
    <p:notesMasterId r:id="rId12"/>
  </p:notesMasterIdLst>
  <p:sldIdLst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</p:sldIdLst>
  <p:sldSz cx="9144000" cy="5143500" type="screen16x9"/>
  <p:notesSz cx="6858000" cy="9144000"/>
  <p:embeddedFontLst>
    <p:embeddedFont>
      <p:font typeface="Hanken Grotesk" panose="020B0604020202020204" charset="0"/>
      <p:regular r:id="rId13"/>
      <p:bold r:id="rId14"/>
      <p:italic r:id="rId15"/>
      <p:boldItalic r:id="rId16"/>
    </p:embeddedFont>
    <p:embeddedFont>
      <p:font typeface="Hanken Grotesk Medium" panose="020B0604020202020204" charset="0"/>
      <p:regular r:id="rId17"/>
      <p:bold r:id="rId18"/>
      <p:italic r:id="rId19"/>
      <p:boldItalic r:id="rId20"/>
    </p:embeddedFont>
    <p:embeddedFont>
      <p:font typeface="Hanken Grotesk SemiBold" panose="020B0604020202020204" charset="0"/>
      <p:regular r:id="rId21"/>
      <p:bold r:id="rId22"/>
      <p:italic r:id="rId23"/>
      <p:boldItalic r:id="rId24"/>
    </p:embeddedFont>
    <p:embeddedFont>
      <p:font typeface="Helvetica Neue" panose="020B0604020202020204" charset="0"/>
      <p:regular r:id="rId25"/>
      <p:bold r:id="rId26"/>
      <p:italic r:id="rId27"/>
      <p:boldItalic r:id="rId28"/>
    </p:embeddedFont>
    <p:embeddedFont>
      <p:font typeface="Inter" panose="020B0604020202020204" charset="0"/>
      <p:regular r:id="rId29"/>
      <p:bold r:id="rId30"/>
    </p:embeddedFont>
    <p:embeddedFont>
      <p:font typeface="Inter Medium" panose="020B0604020202020204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51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1.xml"/><Relationship Id="rId21" Type="http://schemas.openxmlformats.org/officeDocument/2006/relationships/font" Target="fonts/font9.fntdata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SLIDES_API757997271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SLIDES_API757997271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SLIDES_API757997271_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SLIDES_API757997271_5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SLIDES_API757997271_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SLIDES_API757997271_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SLIDES_API757997271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SLIDES_API757997271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SLIDES_API757997271_9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SLIDES_API757997271_9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SLIDES_API757997271_1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SLIDES_API757997271_1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SLIDES_API757997271_1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SLIDES_API757997271_1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SLIDES_API757997271_1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SLIDES_API757997271_1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SLIDES_API757997271_1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SLIDES_API757997271_1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1" name="Google Shape;211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 txBox="1">
            <a:spLocks noGrp="1"/>
          </p:cNvSpPr>
          <p:nvPr>
            <p:ph type="title"/>
          </p:nvPr>
        </p:nvSpPr>
        <p:spPr>
          <a:xfrm>
            <a:off x="457200" y="342900"/>
            <a:ext cx="7782900" cy="5727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39"/>
          <p:cNvSpPr txBox="1">
            <a:spLocks noGrp="1"/>
          </p:cNvSpPr>
          <p:nvPr>
            <p:ph type="subTitle" idx="1"/>
          </p:nvPr>
        </p:nvSpPr>
        <p:spPr>
          <a:xfrm>
            <a:off x="457200" y="346600"/>
            <a:ext cx="1824900" cy="21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39"/>
          <p:cNvSpPr txBox="1">
            <a:spLocks noGrp="1"/>
          </p:cNvSpPr>
          <p:nvPr>
            <p:ph type="body" idx="2"/>
          </p:nvPr>
        </p:nvSpPr>
        <p:spPr>
          <a:xfrm>
            <a:off x="4576800" y="1933000"/>
            <a:ext cx="3895500" cy="26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•"/>
              <a:defRPr/>
            </a:lvl1pPr>
            <a:lvl2pPr marL="914400" lvl="1" indent="-317500">
              <a:spcBef>
                <a:spcPts val="20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>
              <a:spcBef>
                <a:spcPts val="20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>
              <a:spcBef>
                <a:spcPts val="20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>
              <a:spcBef>
                <a:spcPts val="20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>
              <a:spcBef>
                <a:spcPts val="20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>
              <a:spcBef>
                <a:spcPts val="20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>
              <a:spcBef>
                <a:spcPts val="20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>
              <a:spcBef>
                <a:spcPts val="2000"/>
              </a:spcBef>
              <a:spcAft>
                <a:spcPts val="20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" name="Google Shape;217;p39"/>
          <p:cNvSpPr txBox="1">
            <a:spLocks noGrp="1"/>
          </p:cNvSpPr>
          <p:nvPr>
            <p:ph type="subTitle" idx="3"/>
          </p:nvPr>
        </p:nvSpPr>
        <p:spPr>
          <a:xfrm>
            <a:off x="457200" y="1025275"/>
            <a:ext cx="1824900" cy="21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9"/>
          <p:cNvSpPr txBox="1">
            <a:spLocks noGrp="1"/>
          </p:cNvSpPr>
          <p:nvPr>
            <p:ph type="subTitle" idx="4"/>
          </p:nvPr>
        </p:nvSpPr>
        <p:spPr>
          <a:xfrm>
            <a:off x="4576800" y="1025275"/>
            <a:ext cx="1824900" cy="21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9"/>
          <p:cNvSpPr txBox="1">
            <a:spLocks noGrp="1"/>
          </p:cNvSpPr>
          <p:nvPr>
            <p:ph type="title" idx="5"/>
          </p:nvPr>
        </p:nvSpPr>
        <p:spPr>
          <a:xfrm>
            <a:off x="457200" y="1301400"/>
            <a:ext cx="3093600" cy="5727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3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>
            <a:spLocks noGrp="1"/>
          </p:cNvSpPr>
          <p:nvPr>
            <p:ph type="subTitle" idx="1"/>
          </p:nvPr>
        </p:nvSpPr>
        <p:spPr>
          <a:xfrm>
            <a:off x="457200" y="346600"/>
            <a:ext cx="1824900" cy="21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40"/>
          <p:cNvSpPr txBox="1">
            <a:spLocks noGrp="1"/>
          </p:cNvSpPr>
          <p:nvPr>
            <p:ph type="title"/>
          </p:nvPr>
        </p:nvSpPr>
        <p:spPr>
          <a:xfrm>
            <a:off x="457200" y="342900"/>
            <a:ext cx="7782900" cy="5727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2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1"/>
          <p:cNvSpPr txBox="1">
            <a:spLocks noGrp="1"/>
          </p:cNvSpPr>
          <p:nvPr>
            <p:ph type="title"/>
          </p:nvPr>
        </p:nvSpPr>
        <p:spPr>
          <a:xfrm>
            <a:off x="457200" y="356200"/>
            <a:ext cx="5259000" cy="5727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41"/>
          <p:cNvSpPr txBox="1">
            <a:spLocks noGrp="1"/>
          </p:cNvSpPr>
          <p:nvPr>
            <p:ph type="body" idx="1"/>
          </p:nvPr>
        </p:nvSpPr>
        <p:spPr>
          <a:xfrm>
            <a:off x="457200" y="928900"/>
            <a:ext cx="5259000" cy="36534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>
              <a:spcBef>
                <a:spcPts val="1500"/>
              </a:spcBef>
              <a:spcAft>
                <a:spcPts val="15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7" name="Google Shape;227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" name="Google Shape;228;p41"/>
          <p:cNvSpPr>
            <a:spLocks noGrp="1"/>
          </p:cNvSpPr>
          <p:nvPr>
            <p:ph type="pic" idx="2"/>
          </p:nvPr>
        </p:nvSpPr>
        <p:spPr>
          <a:xfrm>
            <a:off x="6173525" y="-13300"/>
            <a:ext cx="2970600" cy="5156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 2">
  <p:cSld name="TITLE_AND_BODY_2_2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2"/>
          <p:cNvSpPr txBox="1">
            <a:spLocks noGrp="1"/>
          </p:cNvSpPr>
          <p:nvPr>
            <p:ph type="body" idx="1"/>
          </p:nvPr>
        </p:nvSpPr>
        <p:spPr>
          <a:xfrm>
            <a:off x="457200" y="1293450"/>
            <a:ext cx="5259000" cy="32889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175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>
              <a:spcBef>
                <a:spcPts val="1500"/>
              </a:spcBef>
              <a:spcAft>
                <a:spcPts val="15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2" name="Google Shape;232;p42"/>
          <p:cNvSpPr>
            <a:spLocks noGrp="1"/>
          </p:cNvSpPr>
          <p:nvPr>
            <p:ph type="pic" idx="2"/>
          </p:nvPr>
        </p:nvSpPr>
        <p:spPr>
          <a:xfrm>
            <a:off x="6173525" y="-13300"/>
            <a:ext cx="2970600" cy="51567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2"/>
          <p:cNvSpPr txBox="1">
            <a:spLocks noGrp="1"/>
          </p:cNvSpPr>
          <p:nvPr>
            <p:ph type="title"/>
          </p:nvPr>
        </p:nvSpPr>
        <p:spPr>
          <a:xfrm>
            <a:off x="457200" y="537750"/>
            <a:ext cx="5603400" cy="755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 1">
  <p:cSld name="TITLE_AND_BODY_2_1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3"/>
          <p:cNvSpPr txBox="1">
            <a:spLocks noGrp="1"/>
          </p:cNvSpPr>
          <p:nvPr>
            <p:ph type="body" idx="1"/>
          </p:nvPr>
        </p:nvSpPr>
        <p:spPr>
          <a:xfrm>
            <a:off x="457200" y="1827475"/>
            <a:ext cx="2280600" cy="2754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marL="914400" lvl="1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600" lvl="2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236" name="Google Shape;236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" name="Google Shape;237;p43"/>
          <p:cNvSpPr txBox="1">
            <a:spLocks noGrp="1"/>
          </p:cNvSpPr>
          <p:nvPr>
            <p:ph type="title"/>
          </p:nvPr>
        </p:nvSpPr>
        <p:spPr>
          <a:xfrm>
            <a:off x="457200" y="537750"/>
            <a:ext cx="5603400" cy="755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8" name="Google Shape;238;p43"/>
          <p:cNvSpPr txBox="1">
            <a:spLocks noGrp="1"/>
          </p:cNvSpPr>
          <p:nvPr>
            <p:ph type="body" idx="2"/>
          </p:nvPr>
        </p:nvSpPr>
        <p:spPr>
          <a:xfrm>
            <a:off x="3195100" y="1827475"/>
            <a:ext cx="2280600" cy="2754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marL="914400" lvl="1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600" lvl="2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239" name="Google Shape;239;p43"/>
          <p:cNvSpPr txBox="1">
            <a:spLocks noGrp="1"/>
          </p:cNvSpPr>
          <p:nvPr>
            <p:ph type="body" idx="3"/>
          </p:nvPr>
        </p:nvSpPr>
        <p:spPr>
          <a:xfrm>
            <a:off x="5933000" y="1827475"/>
            <a:ext cx="2280600" cy="2754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marL="914400" lvl="1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600" lvl="2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240" name="Google Shape;240;p43"/>
          <p:cNvSpPr txBox="1">
            <a:spLocks noGrp="1"/>
          </p:cNvSpPr>
          <p:nvPr>
            <p:ph type="subTitle" idx="4"/>
          </p:nvPr>
        </p:nvSpPr>
        <p:spPr>
          <a:xfrm>
            <a:off x="458525" y="1375575"/>
            <a:ext cx="2280600" cy="425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41" name="Google Shape;241;p43"/>
          <p:cNvSpPr txBox="1">
            <a:spLocks noGrp="1"/>
          </p:cNvSpPr>
          <p:nvPr>
            <p:ph type="subTitle" idx="5"/>
          </p:nvPr>
        </p:nvSpPr>
        <p:spPr>
          <a:xfrm>
            <a:off x="3195100" y="1375575"/>
            <a:ext cx="2280600" cy="425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42" name="Google Shape;242;p43"/>
          <p:cNvSpPr txBox="1">
            <a:spLocks noGrp="1"/>
          </p:cNvSpPr>
          <p:nvPr>
            <p:ph type="subTitle" idx="6"/>
          </p:nvPr>
        </p:nvSpPr>
        <p:spPr>
          <a:xfrm>
            <a:off x="5931675" y="1375575"/>
            <a:ext cx="2280600" cy="425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TITLE_AND_BODY_1">
    <p:bg>
      <p:bgPr>
        <a:solidFill>
          <a:schemeClr val="lt2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44"/>
          <p:cNvSpPr txBox="1">
            <a:spLocks noGrp="1"/>
          </p:cNvSpPr>
          <p:nvPr>
            <p:ph type="ctrTitle"/>
          </p:nvPr>
        </p:nvSpPr>
        <p:spPr>
          <a:xfrm>
            <a:off x="914400" y="1545450"/>
            <a:ext cx="5257800" cy="20526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rm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5"/>
          <p:cNvSpPr txBox="1">
            <a:spLocks noGrp="1"/>
          </p:cNvSpPr>
          <p:nvPr>
            <p:ph type="body" idx="1"/>
          </p:nvPr>
        </p:nvSpPr>
        <p:spPr>
          <a:xfrm>
            <a:off x="457200" y="1330925"/>
            <a:ext cx="3658800" cy="32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248" name="Google Shape;248;p45"/>
          <p:cNvSpPr txBox="1">
            <a:spLocks noGrp="1"/>
          </p:cNvSpPr>
          <p:nvPr>
            <p:ph type="body" idx="2"/>
          </p:nvPr>
        </p:nvSpPr>
        <p:spPr>
          <a:xfrm>
            <a:off x="5023050" y="1330913"/>
            <a:ext cx="3658800" cy="32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249" name="Google Shape;249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0" name="Google Shape;250;p45"/>
          <p:cNvSpPr txBox="1">
            <a:spLocks noGrp="1"/>
          </p:cNvSpPr>
          <p:nvPr>
            <p:ph type="title"/>
          </p:nvPr>
        </p:nvSpPr>
        <p:spPr>
          <a:xfrm>
            <a:off x="457200" y="342900"/>
            <a:ext cx="7782900" cy="5727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45"/>
          <p:cNvSpPr txBox="1">
            <a:spLocks noGrp="1"/>
          </p:cNvSpPr>
          <p:nvPr>
            <p:ph type="subTitle" idx="3"/>
          </p:nvPr>
        </p:nvSpPr>
        <p:spPr>
          <a:xfrm>
            <a:off x="457200" y="346600"/>
            <a:ext cx="1824900" cy="21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45"/>
          <p:cNvSpPr txBox="1">
            <a:spLocks noGrp="1"/>
          </p:cNvSpPr>
          <p:nvPr>
            <p:ph type="subTitle" idx="4"/>
          </p:nvPr>
        </p:nvSpPr>
        <p:spPr>
          <a:xfrm>
            <a:off x="457200" y="962775"/>
            <a:ext cx="3658800" cy="21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53" name="Google Shape;253;p45"/>
          <p:cNvSpPr txBox="1">
            <a:spLocks noGrp="1"/>
          </p:cNvSpPr>
          <p:nvPr>
            <p:ph type="subTitle" idx="5"/>
          </p:nvPr>
        </p:nvSpPr>
        <p:spPr>
          <a:xfrm>
            <a:off x="5023050" y="962775"/>
            <a:ext cx="3217200" cy="21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7"/>
          <p:cNvSpPr txBox="1">
            <a:spLocks noGrp="1"/>
          </p:cNvSpPr>
          <p:nvPr>
            <p:ph type="title"/>
          </p:nvPr>
        </p:nvSpPr>
        <p:spPr>
          <a:xfrm>
            <a:off x="457200" y="537750"/>
            <a:ext cx="5603400" cy="755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9" name="Google Shape;259;p47"/>
          <p:cNvSpPr txBox="1">
            <a:spLocks noGrp="1"/>
          </p:cNvSpPr>
          <p:nvPr>
            <p:ph type="body" idx="1"/>
          </p:nvPr>
        </p:nvSpPr>
        <p:spPr>
          <a:xfrm>
            <a:off x="457200" y="1389600"/>
            <a:ext cx="56034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•"/>
              <a:defRPr sz="1200"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Font typeface="Inter"/>
              <a:buChar char="•"/>
              <a:defRPr sz="1200"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Font typeface="Inter"/>
              <a:buChar char="•"/>
              <a:defRPr sz="1200"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Font typeface="Inter"/>
              <a:buChar char="•"/>
              <a:defRPr sz="1200"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Font typeface="Inter"/>
              <a:buChar char="•"/>
              <a:defRPr sz="1200"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Font typeface="Inter"/>
              <a:buChar char="•"/>
              <a:defRPr sz="1200"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Font typeface="Inter"/>
              <a:buChar char="•"/>
              <a:defRPr sz="1200"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Font typeface="Inter"/>
              <a:buChar char="•"/>
              <a:defRPr sz="1200"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Font typeface="Inter"/>
              <a:buChar char="•"/>
              <a:defRPr sz="1200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60" name="Google Shape;260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_COLUMN_TEXT_1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8"/>
          <p:cNvSpPr txBox="1">
            <a:spLocks noGrp="1"/>
          </p:cNvSpPr>
          <p:nvPr>
            <p:ph type="title"/>
          </p:nvPr>
        </p:nvSpPr>
        <p:spPr>
          <a:xfrm>
            <a:off x="457200" y="2193900"/>
            <a:ext cx="5603400" cy="755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3" name="Google Shape;263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9"/>
          <p:cNvSpPr txBox="1">
            <a:spLocks noGrp="1"/>
          </p:cNvSpPr>
          <p:nvPr>
            <p:ph type="title"/>
          </p:nvPr>
        </p:nvSpPr>
        <p:spPr>
          <a:xfrm>
            <a:off x="917050" y="450150"/>
            <a:ext cx="5249700" cy="4090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66" name="Google Shape;266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49"/>
          <p:cNvSpPr txBox="1">
            <a:spLocks noGrp="1"/>
          </p:cNvSpPr>
          <p:nvPr>
            <p:ph type="subTitle" idx="1"/>
          </p:nvPr>
        </p:nvSpPr>
        <p:spPr>
          <a:xfrm>
            <a:off x="917050" y="3196425"/>
            <a:ext cx="4714200" cy="451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/>
              <a:buNone/>
              <a:defRPr sz="16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/>
              <a:buNone/>
              <a:defRPr sz="16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/>
              <a:buNone/>
              <a:defRPr sz="16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/>
              <a:buNone/>
              <a:defRPr sz="16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/>
              <a:buNone/>
              <a:defRPr sz="16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/>
              <a:buNone/>
              <a:defRPr sz="16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/>
              <a:buNone/>
              <a:defRPr sz="16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/>
              <a:buNone/>
              <a:defRPr sz="16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/>
              <a:buNone/>
              <a:defRPr sz="16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5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1" name="Google Shape;271;p5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2" name="Google Shape;272;p5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73" name="Google Shape;273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276" name="Google Shape;276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9" name="Google Shape;279;p5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ctr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ctr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ctr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ctr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ctr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ctr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ctr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ctr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0" name="Google Shape;280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3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4"/>
          <p:cNvSpPr txBox="1">
            <a:spLocks noGrp="1"/>
          </p:cNvSpPr>
          <p:nvPr>
            <p:ph type="body" idx="1"/>
          </p:nvPr>
        </p:nvSpPr>
        <p:spPr>
          <a:xfrm>
            <a:off x="457200" y="1293450"/>
            <a:ext cx="8229600" cy="32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marL="914400" lvl="1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2pPr>
            <a:lvl3pPr marL="1371600" lvl="2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3pPr>
            <a:lvl4pPr marL="1828800" lvl="3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marL="2286000" lvl="4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marL="2743200" lvl="5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6pPr>
            <a:lvl7pPr marL="3200400" lvl="6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7pPr>
            <a:lvl8pPr marL="3657600" lvl="7" indent="-330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8pPr>
            <a:lvl9pPr marL="4114800" lvl="8" indent="-3302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5" name="Google Shape;285;p54"/>
          <p:cNvSpPr txBox="1">
            <a:spLocks noGrp="1"/>
          </p:cNvSpPr>
          <p:nvPr>
            <p:ph type="title"/>
          </p:nvPr>
        </p:nvSpPr>
        <p:spPr>
          <a:xfrm>
            <a:off x="457200" y="537750"/>
            <a:ext cx="5603400" cy="755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">
  <p:cSld name="TITLE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88" name="Google Shape;288;p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9" name="Google Shape;289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c Sans 1">
  <p:cSld name="TITLE_2">
    <p:bg>
      <p:bgPr>
        <a:solidFill>
          <a:schemeClr val="lt1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6"/>
          <p:cNvSpPr txBox="1">
            <a:spLocks noGrp="1"/>
          </p:cNvSpPr>
          <p:nvPr>
            <p:ph type="ctrTitle"/>
          </p:nvPr>
        </p:nvSpPr>
        <p:spPr>
          <a:xfrm>
            <a:off x="2289975" y="1545525"/>
            <a:ext cx="5257800" cy="2052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rm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800"/>
              <a:buNone/>
              <a:defRPr sz="6800">
                <a:solidFill>
                  <a:schemeClr val="accent5"/>
                </a:solidFill>
              </a:defRPr>
            </a:lvl1pPr>
            <a:lvl2pPr lvl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800"/>
              <a:buNone/>
              <a:defRPr sz="6800">
                <a:solidFill>
                  <a:schemeClr val="accent5"/>
                </a:solidFill>
              </a:defRPr>
            </a:lvl2pPr>
            <a:lvl3pPr lvl="2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800"/>
              <a:buNone/>
              <a:defRPr sz="6800">
                <a:solidFill>
                  <a:schemeClr val="accent5"/>
                </a:solidFill>
              </a:defRPr>
            </a:lvl3pPr>
            <a:lvl4pPr lvl="3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800"/>
              <a:buNone/>
              <a:defRPr sz="6800">
                <a:solidFill>
                  <a:schemeClr val="accent5"/>
                </a:solidFill>
              </a:defRPr>
            </a:lvl4pPr>
            <a:lvl5pPr lvl="4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800"/>
              <a:buNone/>
              <a:defRPr sz="6800">
                <a:solidFill>
                  <a:schemeClr val="accent5"/>
                </a:solidFill>
              </a:defRPr>
            </a:lvl5pPr>
            <a:lvl6pPr lvl="5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800"/>
              <a:buNone/>
              <a:defRPr sz="6800">
                <a:solidFill>
                  <a:schemeClr val="accent5"/>
                </a:solidFill>
              </a:defRPr>
            </a:lvl6pPr>
            <a:lvl7pPr lvl="6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800"/>
              <a:buNone/>
              <a:defRPr sz="6800">
                <a:solidFill>
                  <a:schemeClr val="accent5"/>
                </a:solidFill>
              </a:defRPr>
            </a:lvl7pPr>
            <a:lvl8pPr lvl="7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800"/>
              <a:buNone/>
              <a:defRPr sz="6800">
                <a:solidFill>
                  <a:schemeClr val="accent5"/>
                </a:solidFill>
              </a:defRPr>
            </a:lvl8pPr>
            <a:lvl9pPr lvl="8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800"/>
              <a:buNone/>
              <a:defRPr sz="6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92" name="Google Shape;292;p56"/>
          <p:cNvSpPr txBox="1">
            <a:spLocks noGrp="1"/>
          </p:cNvSpPr>
          <p:nvPr>
            <p:ph type="subTitle" idx="1"/>
          </p:nvPr>
        </p:nvSpPr>
        <p:spPr>
          <a:xfrm>
            <a:off x="2289975" y="4120200"/>
            <a:ext cx="4680900" cy="4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3" name="Google Shape;293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4" name="Google Shape;294;p56"/>
          <p:cNvSpPr txBox="1">
            <a:spLocks noGrp="1"/>
          </p:cNvSpPr>
          <p:nvPr>
            <p:ph type="subTitle" idx="2"/>
          </p:nvPr>
        </p:nvSpPr>
        <p:spPr>
          <a:xfrm>
            <a:off x="2289975" y="3502200"/>
            <a:ext cx="4680900" cy="4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E46962"/>
          </p15:clr>
        </p15:guide>
        <p15:guide id="2" pos="5184">
          <p15:clr>
            <a:srgbClr val="E46962"/>
          </p15:clr>
        </p15:guide>
        <p15:guide id="3" orient="horz" pos="2880">
          <p15:clr>
            <a:srgbClr val="E46962"/>
          </p15:clr>
        </p15:guide>
        <p15:guide id="4" pos="3888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c Sans 2">
  <p:cSld name="TITLE_3">
    <p:bg>
      <p:bgPr>
        <a:solidFill>
          <a:schemeClr val="dk1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7"/>
          <p:cNvSpPr txBox="1">
            <a:spLocks noGrp="1"/>
          </p:cNvSpPr>
          <p:nvPr>
            <p:ph type="ctrTitle"/>
          </p:nvPr>
        </p:nvSpPr>
        <p:spPr>
          <a:xfrm>
            <a:off x="914400" y="1545450"/>
            <a:ext cx="5257800" cy="2052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rm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1pPr>
            <a:lvl2pPr lvl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97" name="Google Shape;297;p57"/>
          <p:cNvSpPr txBox="1">
            <a:spLocks noGrp="1"/>
          </p:cNvSpPr>
          <p:nvPr>
            <p:ph type="subTitle" idx="1"/>
          </p:nvPr>
        </p:nvSpPr>
        <p:spPr>
          <a:xfrm>
            <a:off x="914400" y="4120125"/>
            <a:ext cx="4680900" cy="4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 Medium"/>
              <a:buNone/>
              <a:defRPr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298" name="Google Shape;298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9" name="Google Shape;299;p57"/>
          <p:cNvSpPr>
            <a:spLocks noGrp="1"/>
          </p:cNvSpPr>
          <p:nvPr>
            <p:ph type="pic" idx="2"/>
          </p:nvPr>
        </p:nvSpPr>
        <p:spPr>
          <a:xfrm>
            <a:off x="6173525" y="-13300"/>
            <a:ext cx="2970600" cy="5156700"/>
          </a:xfrm>
          <a:prstGeom prst="rect">
            <a:avLst/>
          </a:prstGeom>
          <a:noFill/>
          <a:ln>
            <a:noFill/>
          </a:ln>
        </p:spPr>
      </p:sp>
      <p:sp>
        <p:nvSpPr>
          <p:cNvPr id="300" name="Google Shape;300;p57"/>
          <p:cNvSpPr txBox="1">
            <a:spLocks noGrp="1"/>
          </p:cNvSpPr>
          <p:nvPr>
            <p:ph type="subTitle" idx="3"/>
          </p:nvPr>
        </p:nvSpPr>
        <p:spPr>
          <a:xfrm>
            <a:off x="914400" y="3502125"/>
            <a:ext cx="4680900" cy="4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 Medium"/>
              <a:buNone/>
              <a:defRPr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E46962"/>
          </p15:clr>
        </p15:guide>
        <p15:guide id="2" pos="5184">
          <p15:clr>
            <a:srgbClr val="E46962"/>
          </p15:clr>
        </p15:guide>
        <p15:guide id="3" orient="horz" pos="2880">
          <p15:clr>
            <a:srgbClr val="E46962"/>
          </p15:clr>
        </p15:guide>
        <p15:guide id="4" pos="3888">
          <p15:clr>
            <a:srgbClr val="E4696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c Sans 3">
  <p:cSld name="TITLE_4">
    <p:bg>
      <p:bgPr>
        <a:solidFill>
          <a:schemeClr val="dk1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8"/>
          <p:cNvSpPr txBox="1">
            <a:spLocks noGrp="1"/>
          </p:cNvSpPr>
          <p:nvPr>
            <p:ph type="ctrTitle"/>
          </p:nvPr>
        </p:nvSpPr>
        <p:spPr>
          <a:xfrm>
            <a:off x="914400" y="1545450"/>
            <a:ext cx="5257800" cy="2052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rm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1pPr>
            <a:lvl2pPr lvl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303" name="Google Shape;303;p58"/>
          <p:cNvSpPr txBox="1">
            <a:spLocks noGrp="1"/>
          </p:cNvSpPr>
          <p:nvPr>
            <p:ph type="subTitle" idx="1"/>
          </p:nvPr>
        </p:nvSpPr>
        <p:spPr>
          <a:xfrm>
            <a:off x="914400" y="4120125"/>
            <a:ext cx="4680900" cy="4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 Medium"/>
              <a:buNone/>
              <a:defRPr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304" name="Google Shape;304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58"/>
          <p:cNvSpPr>
            <a:spLocks noGrp="1"/>
          </p:cNvSpPr>
          <p:nvPr>
            <p:ph type="pic" idx="2"/>
          </p:nvPr>
        </p:nvSpPr>
        <p:spPr>
          <a:xfrm>
            <a:off x="6173525" y="-13300"/>
            <a:ext cx="2970600" cy="515670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58"/>
          <p:cNvSpPr txBox="1">
            <a:spLocks noGrp="1"/>
          </p:cNvSpPr>
          <p:nvPr>
            <p:ph type="subTitle" idx="3"/>
          </p:nvPr>
        </p:nvSpPr>
        <p:spPr>
          <a:xfrm>
            <a:off x="914400" y="3502125"/>
            <a:ext cx="4680900" cy="4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 Medium"/>
              <a:buNone/>
              <a:defRPr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nter Medium"/>
              <a:buNone/>
              <a:defRPr sz="18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E46962"/>
          </p15:clr>
        </p15:guide>
        <p15:guide id="2" pos="5184">
          <p15:clr>
            <a:srgbClr val="E46962"/>
          </p15:clr>
        </p15:guide>
        <p15:guide id="3" orient="horz" pos="2880">
          <p15:clr>
            <a:srgbClr val="E46962"/>
          </p15:clr>
        </p15:guide>
        <p15:guide id="4" pos="3888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4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9"/>
          <p:cNvSpPr txBox="1">
            <a:spLocks noGrp="1"/>
          </p:cNvSpPr>
          <p:nvPr>
            <p:ph type="subTitle" idx="1"/>
          </p:nvPr>
        </p:nvSpPr>
        <p:spPr>
          <a:xfrm>
            <a:off x="457200" y="346600"/>
            <a:ext cx="1824900" cy="21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59"/>
          <p:cNvSpPr txBox="1">
            <a:spLocks noGrp="1"/>
          </p:cNvSpPr>
          <p:nvPr>
            <p:ph type="title"/>
          </p:nvPr>
        </p:nvSpPr>
        <p:spPr>
          <a:xfrm>
            <a:off x="457200" y="342900"/>
            <a:ext cx="7782900" cy="5727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0" name="Google Shape;310;p59"/>
          <p:cNvSpPr txBox="1">
            <a:spLocks noGrp="1"/>
          </p:cNvSpPr>
          <p:nvPr>
            <p:ph type="body" idx="2"/>
          </p:nvPr>
        </p:nvSpPr>
        <p:spPr>
          <a:xfrm>
            <a:off x="457200" y="915600"/>
            <a:ext cx="5709600" cy="3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•"/>
              <a:defRPr sz="2200"/>
            </a:lvl1pPr>
            <a:lvl2pPr marL="914400" lvl="1" indent="-3683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2pPr>
            <a:lvl3pPr marL="1371600" lvl="2" indent="-3683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3pPr>
            <a:lvl4pPr marL="1828800" lvl="3" indent="-3683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4pPr>
            <a:lvl5pPr marL="2286000" lvl="4" indent="-3683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5pPr>
            <a:lvl6pPr marL="2743200" lvl="5" indent="-3683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6pPr>
            <a:lvl7pPr marL="3200400" lvl="6" indent="-3683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7pPr>
            <a:lvl8pPr marL="3657600" lvl="7" indent="-3683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8pPr>
            <a:lvl9pPr marL="4114800" lvl="8" indent="-368300">
              <a:spcBef>
                <a:spcPts val="2000"/>
              </a:spcBef>
              <a:spcAft>
                <a:spcPts val="2000"/>
              </a:spcAft>
              <a:buSzPts val="2200"/>
              <a:buChar char="•"/>
              <a:defRPr sz="2200"/>
            </a:lvl9pPr>
          </a:lstStyle>
          <a:p>
            <a:endParaRPr/>
          </a:p>
        </p:txBody>
      </p:sp>
      <p:sp>
        <p:nvSpPr>
          <p:cNvPr id="311" name="Google Shape;311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2">
  <p:cSld name="CUSTOM_3_1_2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0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None/>
              <a:defRPr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None/>
              <a:defRPr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None/>
              <a:defRPr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None/>
              <a:defRPr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None/>
              <a:defRPr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None/>
              <a:defRPr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None/>
              <a:defRPr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None/>
              <a:defRPr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None/>
              <a:defRPr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14" name="Google Shape;314;p60"/>
          <p:cNvSpPr txBox="1">
            <a:spLocks noGrp="1"/>
          </p:cNvSpPr>
          <p:nvPr>
            <p:ph type="body" idx="1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5" name="Google Shape;315;p60"/>
          <p:cNvSpPr txBox="1">
            <a:spLocks noGrp="1"/>
          </p:cNvSpPr>
          <p:nvPr>
            <p:ph type="body" idx="2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6" name="Google Shape;316;p60"/>
          <p:cNvSpPr txBox="1">
            <a:spLocks noGrp="1"/>
          </p:cNvSpPr>
          <p:nvPr>
            <p:ph type="subTitle" idx="3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  <p:sp>
        <p:nvSpPr>
          <p:cNvPr id="317" name="Google Shape;317;p60"/>
          <p:cNvSpPr txBox="1">
            <a:spLocks noGrp="1"/>
          </p:cNvSpPr>
          <p:nvPr>
            <p:ph type="subTitle" idx="4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4">
  <p:cSld name="TITLE_AND_BODY_5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61"/>
          <p:cNvSpPr txBox="1">
            <a:spLocks noGrp="1"/>
          </p:cNvSpPr>
          <p:nvPr>
            <p:ph type="subTitle" idx="1"/>
          </p:nvPr>
        </p:nvSpPr>
        <p:spPr>
          <a:xfrm>
            <a:off x="457200" y="346600"/>
            <a:ext cx="1824900" cy="21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61"/>
          <p:cNvSpPr txBox="1">
            <a:spLocks noGrp="1"/>
          </p:cNvSpPr>
          <p:nvPr>
            <p:ph type="title"/>
          </p:nvPr>
        </p:nvSpPr>
        <p:spPr>
          <a:xfrm>
            <a:off x="457200" y="342900"/>
            <a:ext cx="7782900" cy="5727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61"/>
          <p:cNvSpPr txBox="1">
            <a:spLocks noGrp="1"/>
          </p:cNvSpPr>
          <p:nvPr>
            <p:ph type="body" idx="2"/>
          </p:nvPr>
        </p:nvSpPr>
        <p:spPr>
          <a:xfrm>
            <a:off x="457200" y="915600"/>
            <a:ext cx="5709600" cy="3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•"/>
              <a:defRPr sz="2200"/>
            </a:lvl1pPr>
            <a:lvl2pPr marL="914400" lvl="1" indent="-3683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2pPr>
            <a:lvl3pPr marL="1371600" lvl="2" indent="-3683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3pPr>
            <a:lvl4pPr marL="1828800" lvl="3" indent="-3683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4pPr>
            <a:lvl5pPr marL="2286000" lvl="4" indent="-3683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5pPr>
            <a:lvl6pPr marL="2743200" lvl="5" indent="-3683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6pPr>
            <a:lvl7pPr marL="3200400" lvl="6" indent="-3683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7pPr>
            <a:lvl8pPr marL="3657600" lvl="7" indent="-3683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8pPr>
            <a:lvl9pPr marL="4114800" lvl="8" indent="-368300">
              <a:spcBef>
                <a:spcPts val="2000"/>
              </a:spcBef>
              <a:spcAft>
                <a:spcPts val="2000"/>
              </a:spcAft>
              <a:buSzPts val="2200"/>
              <a:buChar char="•"/>
              <a:defRPr sz="2200"/>
            </a:lvl9pPr>
          </a:lstStyle>
          <a:p>
            <a:endParaRPr/>
          </a:p>
        </p:txBody>
      </p:sp>
      <p:sp>
        <p:nvSpPr>
          <p:cNvPr id="322" name="Google Shape;322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>
            <a:spLocks noGrp="1"/>
          </p:cNvSpPr>
          <p:nvPr>
            <p:ph type="title"/>
          </p:nvPr>
        </p:nvSpPr>
        <p:spPr>
          <a:xfrm>
            <a:off x="457200" y="342900"/>
            <a:ext cx="778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rm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anken Grotesk SemiBold"/>
              <a:buNone/>
              <a:defRPr sz="1600">
                <a:solidFill>
                  <a:schemeClr val="dk2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anken Grotesk SemiBold"/>
              <a:buNone/>
              <a:defRPr sz="1600">
                <a:solidFill>
                  <a:schemeClr val="dk2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anken Grotesk SemiBold"/>
              <a:buNone/>
              <a:defRPr sz="1600">
                <a:solidFill>
                  <a:schemeClr val="dk2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anken Grotesk SemiBold"/>
              <a:buNone/>
              <a:defRPr sz="1600">
                <a:solidFill>
                  <a:schemeClr val="dk2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anken Grotesk SemiBold"/>
              <a:buNone/>
              <a:defRPr sz="1600">
                <a:solidFill>
                  <a:schemeClr val="dk2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anken Grotesk SemiBold"/>
              <a:buNone/>
              <a:defRPr sz="1600">
                <a:solidFill>
                  <a:schemeClr val="dk2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anken Grotesk SemiBold"/>
              <a:buNone/>
              <a:defRPr sz="1600">
                <a:solidFill>
                  <a:schemeClr val="dk2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anken Grotesk SemiBold"/>
              <a:buNone/>
              <a:defRPr sz="1600">
                <a:solidFill>
                  <a:schemeClr val="dk2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anken Grotesk SemiBold"/>
              <a:buNone/>
              <a:defRPr sz="1600">
                <a:solidFill>
                  <a:schemeClr val="dk2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>
            <a:endParaRPr/>
          </a:p>
        </p:txBody>
      </p:sp>
      <p:sp>
        <p:nvSpPr>
          <p:cNvPr id="202" name="Google Shape;202;p36"/>
          <p:cNvSpPr txBox="1">
            <a:spLocks noGrp="1"/>
          </p:cNvSpPr>
          <p:nvPr>
            <p:ph type="body" idx="1"/>
          </p:nvPr>
        </p:nvSpPr>
        <p:spPr>
          <a:xfrm>
            <a:off x="457200" y="915600"/>
            <a:ext cx="5709600" cy="3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"/>
              <a:buChar char="•"/>
              <a:defRPr>
                <a:solidFill>
                  <a:schemeClr val="dk1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1pPr>
            <a:lvl2pPr marL="914400" lvl="1" indent="-3175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"/>
              <a:buChar char="•"/>
              <a:defRPr>
                <a:solidFill>
                  <a:schemeClr val="dk1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2pPr>
            <a:lvl3pPr marL="1371600" lvl="2" indent="-3175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"/>
              <a:buChar char="•"/>
              <a:defRPr>
                <a:solidFill>
                  <a:schemeClr val="dk1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3pPr>
            <a:lvl4pPr marL="1828800" lvl="3" indent="-3175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"/>
              <a:buChar char="•"/>
              <a:defRPr>
                <a:solidFill>
                  <a:schemeClr val="dk1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4pPr>
            <a:lvl5pPr marL="2286000" lvl="4" indent="-3175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•"/>
              <a:defRPr>
                <a:solidFill>
                  <a:schemeClr val="dk1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5pPr>
            <a:lvl6pPr marL="2743200" lvl="5" indent="-3175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•"/>
              <a:defRPr>
                <a:solidFill>
                  <a:schemeClr val="dk1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6pPr>
            <a:lvl7pPr marL="3200400" lvl="6" indent="-3175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•"/>
              <a:defRPr>
                <a:solidFill>
                  <a:schemeClr val="dk1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7pPr>
            <a:lvl8pPr marL="3657600" lvl="7" indent="-3175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•"/>
              <a:defRPr>
                <a:solidFill>
                  <a:schemeClr val="dk1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8pPr>
            <a:lvl9pPr marL="4114800" lvl="8" indent="-3175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Helvetica Neue"/>
              <a:buChar char="•"/>
              <a:defRPr>
                <a:solidFill>
                  <a:schemeClr val="dk1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defRPr>
            </a:lvl9pPr>
          </a:lstStyle>
          <a:p>
            <a:endParaRPr/>
          </a:p>
        </p:txBody>
      </p:sp>
      <p:sp>
        <p:nvSpPr>
          <p:cNvPr id="203" name="Google Shape;203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E46962"/>
          </p15:clr>
        </p15:guide>
        <p15:guide id="2" orient="horz" pos="577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65"/>
          <p:cNvPicPr preferRelativeResize="0"/>
          <p:nvPr/>
        </p:nvPicPr>
        <p:blipFill rotWithShape="1">
          <a:blip r:embed="rId3">
            <a:alphaModFix amt="80000"/>
          </a:blip>
          <a:srcRect t="30386" b="30386"/>
          <a:stretch/>
        </p:blipFill>
        <p:spPr>
          <a:xfrm flipH="1">
            <a:off x="0" y="0"/>
            <a:ext cx="9144003" cy="2730502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65" descr="title"/>
          <p:cNvSpPr txBox="1">
            <a:spLocks noGrp="1"/>
          </p:cNvSpPr>
          <p:nvPr>
            <p:ph type="title"/>
          </p:nvPr>
        </p:nvSpPr>
        <p:spPr>
          <a:xfrm>
            <a:off x="457200" y="563799"/>
            <a:ext cx="3731739" cy="581275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Finding Critical and Pseudo-Critical Edges in Minimum Spanning Tree </a:t>
            </a:r>
            <a:endParaRPr dirty="0"/>
          </a:p>
        </p:txBody>
      </p:sp>
      <p:sp>
        <p:nvSpPr>
          <p:cNvPr id="357" name="Google Shape;357;p65"/>
          <p:cNvSpPr/>
          <p:nvPr/>
        </p:nvSpPr>
        <p:spPr>
          <a:xfrm>
            <a:off x="0" y="5088600"/>
            <a:ext cx="9144000" cy="5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  <p:sp>
        <p:nvSpPr>
          <p:cNvPr id="358" name="Google Shape;358;p65" descr="detail_0"/>
          <p:cNvSpPr txBox="1">
            <a:spLocks noGrp="1"/>
          </p:cNvSpPr>
          <p:nvPr>
            <p:ph type="body" idx="2"/>
          </p:nvPr>
        </p:nvSpPr>
        <p:spPr>
          <a:xfrm>
            <a:off x="457200" y="2730500"/>
            <a:ext cx="8224800" cy="20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Project by :</a:t>
            </a:r>
            <a:endParaRPr sz="1200" dirty="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Student Name: CH. Chandra Naga Sai Kumar</a:t>
            </a:r>
            <a:endParaRPr sz="1200" dirty="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Course Code: CSA0656</a:t>
            </a:r>
            <a:endParaRPr sz="1200" dirty="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Course Name: DAA</a:t>
            </a:r>
            <a:endParaRPr sz="1200" dirty="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Slot: A</a:t>
            </a:r>
            <a:endParaRPr sz="1200" dirty="0"/>
          </a:p>
        </p:txBody>
      </p:sp>
      <p:sp>
        <p:nvSpPr>
          <p:cNvPr id="359" name="Google Shape;359;p65"/>
          <p:cNvSpPr/>
          <p:nvPr/>
        </p:nvSpPr>
        <p:spPr>
          <a:xfrm>
            <a:off x="485750" y="414100"/>
            <a:ext cx="82200" cy="82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anken Grotesk Medium"/>
                <a:ea typeface="Hanken Grotesk Medium"/>
                <a:cs typeface="Hanken Grotesk Medium"/>
                <a:sym typeface="Hanken Grotesk Medium"/>
              </a:rPr>
              <a:t>      </a:t>
            </a:r>
            <a:endParaRPr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  <p:sp>
        <p:nvSpPr>
          <p:cNvPr id="360" name="Google Shape;360;p65" descr="chapter"/>
          <p:cNvSpPr txBox="1">
            <a:spLocks noGrp="1"/>
          </p:cNvSpPr>
          <p:nvPr>
            <p:ph type="subTitle" idx="1"/>
          </p:nvPr>
        </p:nvSpPr>
        <p:spPr>
          <a:xfrm>
            <a:off x="625600" y="292900"/>
            <a:ext cx="2467200" cy="32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Overview</a:t>
            </a:r>
            <a:endParaRPr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6"/>
          <p:cNvSpPr/>
          <p:nvPr/>
        </p:nvSpPr>
        <p:spPr>
          <a:xfrm>
            <a:off x="485750" y="414100"/>
            <a:ext cx="82200" cy="82200"/>
          </a:xfrm>
          <a:prstGeom prst="ellipse">
            <a:avLst/>
          </a:prstGeom>
          <a:solidFill>
            <a:srgbClr val="736C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anken Grotesk Medium"/>
                <a:ea typeface="Hanken Grotesk Medium"/>
                <a:cs typeface="Hanken Grotesk Medium"/>
                <a:sym typeface="Hanken Grotesk Medium"/>
              </a:rPr>
              <a:t>      </a:t>
            </a:r>
            <a:endParaRPr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  <p:sp>
        <p:nvSpPr>
          <p:cNvPr id="381" name="Google Shape;381;p66"/>
          <p:cNvSpPr/>
          <p:nvPr/>
        </p:nvSpPr>
        <p:spPr>
          <a:xfrm>
            <a:off x="2768150" y="1053502"/>
            <a:ext cx="802800" cy="803100"/>
          </a:xfrm>
          <a:prstGeom prst="ellipse">
            <a:avLst/>
          </a:prstGeom>
          <a:solidFill>
            <a:srgbClr val="736CED">
              <a:alpha val="7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66" descr="detail_0"/>
          <p:cNvSpPr txBox="1">
            <a:spLocks noGrp="1"/>
          </p:cNvSpPr>
          <p:nvPr>
            <p:ph type="body" idx="2"/>
          </p:nvPr>
        </p:nvSpPr>
        <p:spPr>
          <a:xfrm>
            <a:off x="3791900" y="1714187"/>
            <a:ext cx="4556970" cy="2743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●"/>
            </a:pPr>
            <a:r>
              <a:rPr lang="en" sz="1100" dirty="0"/>
              <a:t>The goal is to identify critical and pseudo-critical edges in a Minimum Spanning Tree (MST) of a weighted, undirected, and connected graph.</a:t>
            </a:r>
            <a:endParaRPr sz="1100" dirty="0"/>
          </a:p>
          <a:p>
            <a:pPr marL="400050" lvl="0" indent="-2413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●"/>
            </a:pPr>
            <a:r>
              <a:rPr lang="en" sz="1100" dirty="0"/>
              <a:t>A graph is defined by 'n' vertices and an array of edges, where each edge is represented as an array of three values: [vertex1, vertex2, weight].</a:t>
            </a:r>
            <a:endParaRPr sz="1100" dirty="0"/>
          </a:p>
          <a:p>
            <a:pPr marL="400050" lvl="0" indent="-2413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●"/>
            </a:pPr>
            <a:r>
              <a:rPr lang="en" sz="1100" dirty="0"/>
              <a:t>Critical edges are those that, if removed, will increase the total weight of the MST, while pseudo-critical edges can appear in some MSTs but not all.</a:t>
            </a:r>
            <a:endParaRPr sz="1100" dirty="0"/>
          </a:p>
          <a:p>
            <a:pPr marL="400050" lvl="0" indent="-2413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100"/>
              <a:buChar char="●"/>
            </a:pPr>
            <a:r>
              <a:rPr lang="en" sz="1100" dirty="0"/>
              <a:t>This classification is essential for optimizing network design, ensuring the most efficient connections while minimizing costs.</a:t>
            </a:r>
            <a:endParaRPr sz="1100" dirty="0"/>
          </a:p>
        </p:txBody>
      </p:sp>
      <p:sp>
        <p:nvSpPr>
          <p:cNvPr id="383" name="Google Shape;383;p66" descr="header_0"/>
          <p:cNvSpPr txBox="1"/>
          <p:nvPr/>
        </p:nvSpPr>
        <p:spPr>
          <a:xfrm>
            <a:off x="3791900" y="1053500"/>
            <a:ext cx="4884900" cy="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rPr>
              <a:t>Abstract</a:t>
            </a:r>
            <a:endParaRPr sz="1600" dirty="0">
              <a:solidFill>
                <a:schemeClr val="dk1"/>
              </a:solidFill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  <p:pic>
        <p:nvPicPr>
          <p:cNvPr id="3" name="Picture 2" descr="Graphs - Finding Minimum Spanning Trees with Kruskal's Algorithm: a look  into minimum spanning trees, kruskal's algorithm, and the cut  property|downey.io">
            <a:extLst>
              <a:ext uri="{FF2B5EF4-FFF2-40B4-BE49-F238E27FC236}">
                <a16:creationId xmlns:a16="http://schemas.microsoft.com/office/drawing/2014/main" id="{429105B8-74C7-956D-1C38-2F716CCA4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455052"/>
            <a:ext cx="2712350" cy="252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7"/>
          <p:cNvSpPr/>
          <p:nvPr/>
        </p:nvSpPr>
        <p:spPr>
          <a:xfrm>
            <a:off x="963578" y="1098272"/>
            <a:ext cx="1609200" cy="1611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  <p:sp>
        <p:nvSpPr>
          <p:cNvPr id="389" name="Google Shape;389;p67"/>
          <p:cNvSpPr/>
          <p:nvPr/>
        </p:nvSpPr>
        <p:spPr>
          <a:xfrm>
            <a:off x="3752191" y="1098261"/>
            <a:ext cx="1609200" cy="1611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  <p:sp>
        <p:nvSpPr>
          <p:cNvPr id="390" name="Google Shape;390;p67" descr="title"/>
          <p:cNvSpPr txBox="1">
            <a:spLocks noGrp="1"/>
          </p:cNvSpPr>
          <p:nvPr>
            <p:ph type="title"/>
          </p:nvPr>
        </p:nvSpPr>
        <p:spPr>
          <a:xfrm>
            <a:off x="457200" y="496300"/>
            <a:ext cx="7782900" cy="4194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</a:t>
            </a:r>
            <a:endParaRPr dirty="0"/>
          </a:p>
        </p:txBody>
      </p:sp>
      <p:sp>
        <p:nvSpPr>
          <p:cNvPr id="391" name="Google Shape;391;p67" descr="header_0"/>
          <p:cNvSpPr txBox="1">
            <a:spLocks noGrp="1"/>
          </p:cNvSpPr>
          <p:nvPr>
            <p:ph type="subTitle" idx="4"/>
          </p:nvPr>
        </p:nvSpPr>
        <p:spPr>
          <a:xfrm>
            <a:off x="441975" y="2829750"/>
            <a:ext cx="2616900" cy="43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Hanken Grotesk"/>
                <a:ea typeface="Hanken Grotesk"/>
                <a:cs typeface="Hanken Grotesk"/>
                <a:sym typeface="Hanken Grotesk"/>
              </a:rPr>
              <a:t>Input Details</a:t>
            </a:r>
            <a:endParaRPr b="1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92" name="Google Shape;392;p67" descr="header_1"/>
          <p:cNvSpPr txBox="1">
            <a:spLocks noGrp="1"/>
          </p:cNvSpPr>
          <p:nvPr>
            <p:ph type="subTitle" idx="3"/>
          </p:nvPr>
        </p:nvSpPr>
        <p:spPr>
          <a:xfrm>
            <a:off x="3245825" y="2829750"/>
            <a:ext cx="2616900" cy="43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Hanken Grotesk"/>
                <a:ea typeface="Hanken Grotesk"/>
                <a:cs typeface="Hanken Grotesk"/>
                <a:sym typeface="Hanken Grotesk"/>
              </a:rPr>
              <a:t>Output Interpretation</a:t>
            </a:r>
            <a:endParaRPr sz="1200" b="1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393" name="Google Shape;393;p67"/>
          <p:cNvPicPr preferRelativeResize="0"/>
          <p:nvPr/>
        </p:nvPicPr>
        <p:blipFill rotWithShape="1">
          <a:blip r:embed="rId3">
            <a:alphaModFix amt="80000"/>
          </a:blip>
          <a:srcRect l="16786" r="16786"/>
          <a:stretch/>
        </p:blipFill>
        <p:spPr>
          <a:xfrm>
            <a:off x="963563" y="1098250"/>
            <a:ext cx="1609200" cy="1611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94" name="Google Shape;394;p67"/>
          <p:cNvPicPr preferRelativeResize="0"/>
          <p:nvPr/>
        </p:nvPicPr>
        <p:blipFill rotWithShape="1">
          <a:blip r:embed="rId4">
            <a:alphaModFix amt="80000"/>
          </a:blip>
          <a:srcRect l="16701" r="16707"/>
          <a:stretch/>
        </p:blipFill>
        <p:spPr>
          <a:xfrm>
            <a:off x="3752188" y="1098252"/>
            <a:ext cx="1609200" cy="1611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95" name="Google Shape;395;p67" descr="detail_0"/>
          <p:cNvSpPr txBox="1">
            <a:spLocks noGrp="1"/>
          </p:cNvSpPr>
          <p:nvPr>
            <p:ph type="body" idx="1"/>
          </p:nvPr>
        </p:nvSpPr>
        <p:spPr>
          <a:xfrm>
            <a:off x="457200" y="3298150"/>
            <a:ext cx="2616900" cy="1428300"/>
          </a:xfrm>
          <a:prstGeom prst="rect">
            <a:avLst/>
          </a:prstGeom>
        </p:spPr>
        <p:txBody>
          <a:bodyPr spcFirstLastPara="1" wrap="square" lIns="0" tIns="45700" rIns="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100">
                <a:latin typeface="Hanken Grotesk"/>
                <a:ea typeface="Hanken Grotesk"/>
                <a:cs typeface="Hanken Grotesk"/>
                <a:sym typeface="Hanken Grotesk"/>
              </a:rPr>
              <a:t>Given a graph with n = 5 vertices and edges as follows: [[0,1,1], [1,2,1], [2,3,2], [0,3,2], [0,4,3], [3,4,3], [1,4,6]].</a:t>
            </a:r>
            <a:endParaRPr sz="11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96" name="Google Shape;396;p67" descr="detail_1"/>
          <p:cNvSpPr txBox="1">
            <a:spLocks noGrp="1"/>
          </p:cNvSpPr>
          <p:nvPr>
            <p:ph type="body" idx="1"/>
          </p:nvPr>
        </p:nvSpPr>
        <p:spPr>
          <a:xfrm>
            <a:off x="3261050" y="3298150"/>
            <a:ext cx="2616900" cy="1428300"/>
          </a:xfrm>
          <a:prstGeom prst="rect">
            <a:avLst/>
          </a:prstGeom>
        </p:spPr>
        <p:txBody>
          <a:bodyPr spcFirstLastPara="1" wrap="square" lIns="0" tIns="45700" rIns="0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100">
                <a:latin typeface="Hanken Grotesk"/>
                <a:ea typeface="Hanken Grotesk"/>
                <a:cs typeface="Hanken Grotesk"/>
                <a:sym typeface="Hanken Grotesk"/>
              </a:rPr>
              <a:t>Output: [[0, 1], [2, 3, 4, 5]]. Critical edges are [0,1] and [1,2] as they appear in all MSTs.</a:t>
            </a:r>
            <a:endParaRPr sz="11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97" name="Google Shape;397;p67"/>
          <p:cNvSpPr/>
          <p:nvPr/>
        </p:nvSpPr>
        <p:spPr>
          <a:xfrm>
            <a:off x="6571238" y="1098275"/>
            <a:ext cx="1609200" cy="161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  <p:sp>
        <p:nvSpPr>
          <p:cNvPr id="398" name="Google Shape;398;p67" descr="header_2"/>
          <p:cNvSpPr txBox="1">
            <a:spLocks noGrp="1"/>
          </p:cNvSpPr>
          <p:nvPr>
            <p:ph type="subTitle" idx="3"/>
          </p:nvPr>
        </p:nvSpPr>
        <p:spPr>
          <a:xfrm>
            <a:off x="6049750" y="2829750"/>
            <a:ext cx="2616900" cy="43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Hanken Grotesk"/>
                <a:ea typeface="Hanken Grotesk"/>
                <a:cs typeface="Hanken Grotesk"/>
                <a:sym typeface="Hanken Grotesk"/>
              </a:rPr>
              <a:t>Understanding Edge Types</a:t>
            </a:r>
            <a:endParaRPr sz="1200" b="1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00" name="Google Shape;400;p67" descr="detail_2"/>
          <p:cNvSpPr txBox="1">
            <a:spLocks noGrp="1"/>
          </p:cNvSpPr>
          <p:nvPr>
            <p:ph type="body" idx="1"/>
          </p:nvPr>
        </p:nvSpPr>
        <p:spPr>
          <a:xfrm>
            <a:off x="6064900" y="3298150"/>
            <a:ext cx="2616900" cy="1428300"/>
          </a:xfrm>
          <a:prstGeom prst="rect">
            <a:avLst/>
          </a:prstGeom>
        </p:spPr>
        <p:txBody>
          <a:bodyPr spcFirstLastPara="1" wrap="square" lIns="0" tIns="45700" rIns="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100" dirty="0">
                <a:latin typeface="Hanken Grotesk"/>
                <a:ea typeface="Hanken Grotesk"/>
                <a:cs typeface="Hanken Grotesk"/>
                <a:sym typeface="Hanken Grotesk"/>
              </a:rPr>
              <a:t>Critical edges are essential for every MST, while pseudo-critical edges may appear in some but not all MSTs.</a:t>
            </a:r>
            <a:endParaRPr sz="1100" dirty="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01" name="Google Shape;401;p67"/>
          <p:cNvSpPr/>
          <p:nvPr/>
        </p:nvSpPr>
        <p:spPr>
          <a:xfrm>
            <a:off x="485750" y="414100"/>
            <a:ext cx="82200" cy="82200"/>
          </a:xfrm>
          <a:prstGeom prst="ellipse">
            <a:avLst/>
          </a:prstGeom>
          <a:solidFill>
            <a:srgbClr val="736C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anken Grotesk Medium"/>
                <a:ea typeface="Hanken Grotesk Medium"/>
                <a:cs typeface="Hanken Grotesk Medium"/>
                <a:sym typeface="Hanken Grotesk Medium"/>
              </a:rPr>
              <a:t>      </a:t>
            </a:r>
            <a:endParaRPr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  <p:sp>
        <p:nvSpPr>
          <p:cNvPr id="402" name="Google Shape;402;p67" descr="chapter"/>
          <p:cNvSpPr txBox="1"/>
          <p:nvPr/>
        </p:nvSpPr>
        <p:spPr>
          <a:xfrm>
            <a:off x="633975" y="292900"/>
            <a:ext cx="24672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36CED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Example</a:t>
            </a:r>
            <a:endParaRPr sz="800">
              <a:solidFill>
                <a:srgbClr val="736CED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2050" name="Picture 2" descr="Construct MST from GCD - GeeksforGeeks">
            <a:extLst>
              <a:ext uri="{FF2B5EF4-FFF2-40B4-BE49-F238E27FC236}">
                <a16:creationId xmlns:a16="http://schemas.microsoft.com/office/drawing/2014/main" id="{B788F31F-9DF6-2ED0-DA48-895185078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75" y="1066350"/>
            <a:ext cx="2519886" cy="16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at is Minimum Spanning Tree (MST) - GeeksforGeeks">
            <a:extLst>
              <a:ext uri="{FF2B5EF4-FFF2-40B4-BE49-F238E27FC236}">
                <a16:creationId xmlns:a16="http://schemas.microsoft.com/office/drawing/2014/main" id="{B89DA3C2-A87E-DEA6-F609-840A23BA3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761" y="1036189"/>
            <a:ext cx="2519889" cy="173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umber of Critical and Pseudo-Critical edges - GeeksforGeeks">
            <a:extLst>
              <a:ext uri="{FF2B5EF4-FFF2-40B4-BE49-F238E27FC236}">
                <a16:creationId xmlns:a16="http://schemas.microsoft.com/office/drawing/2014/main" id="{3A48F45C-8D2D-ACC8-2411-B16AF7C17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550" y="1035325"/>
            <a:ext cx="2519887" cy="16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8"/>
          <p:cNvSpPr/>
          <p:nvPr/>
        </p:nvSpPr>
        <p:spPr>
          <a:xfrm>
            <a:off x="6396000" y="-6150"/>
            <a:ext cx="2754300" cy="514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  <p:pic>
        <p:nvPicPr>
          <p:cNvPr id="408" name="Google Shape;408;p68"/>
          <p:cNvPicPr preferRelativeResize="0"/>
          <p:nvPr/>
        </p:nvPicPr>
        <p:blipFill rotWithShape="1">
          <a:blip r:embed="rId3">
            <a:alphaModFix amt="31000"/>
          </a:blip>
          <a:srcRect l="50464" t="36372" r="-637" b="392"/>
          <a:stretch/>
        </p:blipFill>
        <p:spPr>
          <a:xfrm>
            <a:off x="6389700" y="0"/>
            <a:ext cx="27543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68" descr="header_0"/>
          <p:cNvSpPr txBox="1">
            <a:spLocks noGrp="1"/>
          </p:cNvSpPr>
          <p:nvPr>
            <p:ph type="subTitle" idx="4"/>
          </p:nvPr>
        </p:nvSpPr>
        <p:spPr>
          <a:xfrm>
            <a:off x="457200" y="1154525"/>
            <a:ext cx="5480100" cy="24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3"/>
                </a:solidFill>
              </a:rPr>
              <a:t>Initial Inefficient Approach</a:t>
            </a:r>
            <a:endParaRPr sz="1100">
              <a:solidFill>
                <a:schemeClr val="accent3"/>
              </a:solidFill>
            </a:endParaRPr>
          </a:p>
        </p:txBody>
      </p:sp>
      <p:sp>
        <p:nvSpPr>
          <p:cNvPr id="411" name="Google Shape;411;p68" descr="header_1"/>
          <p:cNvSpPr txBox="1">
            <a:spLocks noGrp="1"/>
          </p:cNvSpPr>
          <p:nvPr>
            <p:ph type="subTitle" idx="5"/>
          </p:nvPr>
        </p:nvSpPr>
        <p:spPr>
          <a:xfrm>
            <a:off x="457200" y="3065101"/>
            <a:ext cx="5480100" cy="24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3"/>
                </a:solidFill>
              </a:rPr>
              <a:t>Efficient Approach Using MST</a:t>
            </a:r>
            <a:endParaRPr sz="1100">
              <a:solidFill>
                <a:schemeClr val="accent3"/>
              </a:solidFill>
            </a:endParaRPr>
          </a:p>
        </p:txBody>
      </p:sp>
      <p:sp>
        <p:nvSpPr>
          <p:cNvPr id="412" name="Google Shape;412;p68" descr="detail_0"/>
          <p:cNvSpPr txBox="1">
            <a:spLocks noGrp="1"/>
          </p:cNvSpPr>
          <p:nvPr>
            <p:ph type="body" idx="1"/>
          </p:nvPr>
        </p:nvSpPr>
        <p:spPr>
          <a:xfrm>
            <a:off x="457200" y="1540061"/>
            <a:ext cx="5480100" cy="12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2063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•"/>
            </a:pPr>
            <a:r>
              <a:rPr lang="en" sz="1000">
                <a:latin typeface="Hanken Grotesk"/>
                <a:ea typeface="Hanken Grotesk"/>
                <a:cs typeface="Hanken Grotesk"/>
                <a:sym typeface="Hanken Grotesk"/>
              </a:rPr>
              <a:t>Compute the MST using all edges initially.</a:t>
            </a:r>
            <a:endParaRPr sz="10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342900" lvl="0" indent="-20637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•"/>
            </a:pPr>
            <a:r>
              <a:rPr lang="en" sz="1000">
                <a:latin typeface="Hanken Grotesk"/>
                <a:ea typeface="Hanken Grotesk"/>
                <a:cs typeface="Hanken Grotesk"/>
                <a:sym typeface="Hanken Grotesk"/>
              </a:rPr>
              <a:t>For each edge, check if its removal increases the MST weight.</a:t>
            </a:r>
            <a:endParaRPr sz="10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342900" lvl="0" indent="-206375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000"/>
              <a:buChar char="•"/>
            </a:pPr>
            <a:r>
              <a:rPr lang="en" sz="1000">
                <a:latin typeface="Hanken Grotesk"/>
                <a:ea typeface="Hanken Grotesk"/>
                <a:cs typeface="Hanken Grotesk"/>
                <a:sym typeface="Hanken Grotesk"/>
              </a:rPr>
              <a:t>For each edge, check if forcing its inclusion maintains the same MST weight.</a:t>
            </a:r>
            <a:endParaRPr sz="10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13" name="Google Shape;413;p68" descr="detail_1"/>
          <p:cNvSpPr txBox="1">
            <a:spLocks noGrp="1"/>
          </p:cNvSpPr>
          <p:nvPr>
            <p:ph type="body" idx="1"/>
          </p:nvPr>
        </p:nvSpPr>
        <p:spPr>
          <a:xfrm>
            <a:off x="457200" y="3456594"/>
            <a:ext cx="5480100" cy="12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2063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•"/>
            </a:pPr>
            <a:r>
              <a:rPr lang="en" sz="1000">
                <a:latin typeface="Hanken Grotesk"/>
                <a:ea typeface="Hanken Grotesk"/>
                <a:cs typeface="Hanken Grotesk"/>
                <a:sym typeface="Hanken Grotesk"/>
              </a:rPr>
              <a:t>Utilize Kruskal's or Prim's algorithm to compute the initial MST.</a:t>
            </a:r>
            <a:endParaRPr sz="10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342900" lvl="0" indent="-20637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•"/>
            </a:pPr>
            <a:r>
              <a:rPr lang="en" sz="1000">
                <a:latin typeface="Hanken Grotesk"/>
                <a:ea typeface="Hanken Grotesk"/>
                <a:cs typeface="Hanken Grotesk"/>
                <a:sym typeface="Hanken Grotesk"/>
              </a:rPr>
              <a:t>For each edge, remove it and check if the MST weight increases for critical edges.</a:t>
            </a:r>
            <a:endParaRPr sz="10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342900" lvl="0" indent="-206375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000"/>
              <a:buChar char="•"/>
            </a:pPr>
            <a:r>
              <a:rPr lang="en" sz="1000">
                <a:latin typeface="Hanken Grotesk"/>
                <a:ea typeface="Hanken Grotesk"/>
                <a:cs typeface="Hanken Grotesk"/>
                <a:sym typeface="Hanken Grotesk"/>
              </a:rPr>
              <a:t>For pseudo-critical edges, include each edge and check if the MST weight remains unchanged.</a:t>
            </a:r>
            <a:endParaRPr sz="10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9"/>
          <p:cNvSpPr/>
          <p:nvPr/>
        </p:nvSpPr>
        <p:spPr>
          <a:xfrm>
            <a:off x="0" y="5088600"/>
            <a:ext cx="9144000" cy="5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  <p:sp>
        <p:nvSpPr>
          <p:cNvPr id="421" name="Google Shape;421;p69" descr="title"/>
          <p:cNvSpPr txBox="1">
            <a:spLocks noGrp="1"/>
          </p:cNvSpPr>
          <p:nvPr>
            <p:ph type="title"/>
          </p:nvPr>
        </p:nvSpPr>
        <p:spPr>
          <a:xfrm>
            <a:off x="457200" y="496300"/>
            <a:ext cx="5023200" cy="8961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MST Techniques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422" name="Google Shape;422;p69" descr="header_0"/>
          <p:cNvSpPr txBox="1">
            <a:spLocks noGrp="1"/>
          </p:cNvSpPr>
          <p:nvPr>
            <p:ph type="subTitle" idx="4"/>
          </p:nvPr>
        </p:nvSpPr>
        <p:spPr>
          <a:xfrm>
            <a:off x="2274663" y="1453775"/>
            <a:ext cx="2057400" cy="16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</a:rPr>
              <a:t>Kruskal's Algorithm</a:t>
            </a:r>
            <a:endParaRPr sz="1300">
              <a:solidFill>
                <a:schemeClr val="accent1"/>
              </a:solidFill>
            </a:endParaRPr>
          </a:p>
        </p:txBody>
      </p:sp>
      <p:sp>
        <p:nvSpPr>
          <p:cNvPr id="423" name="Google Shape;423;p69" descr="header_1"/>
          <p:cNvSpPr txBox="1">
            <a:spLocks noGrp="1"/>
          </p:cNvSpPr>
          <p:nvPr>
            <p:ph type="subTitle" idx="5"/>
          </p:nvPr>
        </p:nvSpPr>
        <p:spPr>
          <a:xfrm>
            <a:off x="2271200" y="3180450"/>
            <a:ext cx="2057400" cy="16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</a:rPr>
              <a:t>Prim's Algorithm</a:t>
            </a:r>
            <a:endParaRPr sz="1300">
              <a:solidFill>
                <a:schemeClr val="accent1"/>
              </a:solidFill>
            </a:endParaRPr>
          </a:p>
        </p:txBody>
      </p:sp>
      <p:sp>
        <p:nvSpPr>
          <p:cNvPr id="424" name="Google Shape;424;p69" descr="detail_0"/>
          <p:cNvSpPr txBox="1">
            <a:spLocks noGrp="1"/>
          </p:cNvSpPr>
          <p:nvPr>
            <p:ph type="body" idx="1"/>
          </p:nvPr>
        </p:nvSpPr>
        <p:spPr>
          <a:xfrm>
            <a:off x="4466837" y="1453775"/>
            <a:ext cx="4216500" cy="16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300">
                <a:latin typeface="Hanken Grotesk"/>
                <a:ea typeface="Hanken Grotesk"/>
                <a:cs typeface="Hanken Grotesk"/>
                <a:sym typeface="Hanken Grotesk"/>
              </a:rPr>
              <a:t>Sort edges by weight, then add edges to the MST using a union-find structure while avoiding cycles, stopping when n-1 edges are included.</a:t>
            </a:r>
            <a:endParaRPr sz="13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25" name="Google Shape;425;p69" descr="detail_1"/>
          <p:cNvSpPr txBox="1">
            <a:spLocks noGrp="1"/>
          </p:cNvSpPr>
          <p:nvPr>
            <p:ph type="body" idx="1"/>
          </p:nvPr>
        </p:nvSpPr>
        <p:spPr>
          <a:xfrm>
            <a:off x="4463506" y="3180450"/>
            <a:ext cx="4216500" cy="16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300">
                <a:latin typeface="Hanken Grotesk"/>
                <a:ea typeface="Hanken Grotesk"/>
                <a:cs typeface="Hanken Grotesk"/>
                <a:sym typeface="Hanken Grotesk"/>
              </a:rPr>
              <a:t>Start from an arbitrary vertex and continuously add the minimum weight edge connecting the tree to a new vertex until all vertices are included.</a:t>
            </a:r>
            <a:endParaRPr sz="13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426" name="Google Shape;426;p6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7996" r="8005"/>
          <a:stretch/>
        </p:blipFill>
        <p:spPr>
          <a:xfrm>
            <a:off x="460661" y="1453775"/>
            <a:ext cx="1645800" cy="16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69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7569" r="7569"/>
          <a:stretch/>
        </p:blipFill>
        <p:spPr>
          <a:xfrm>
            <a:off x="457199" y="3180450"/>
            <a:ext cx="1645800" cy="16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69"/>
          <p:cNvSpPr/>
          <p:nvPr/>
        </p:nvSpPr>
        <p:spPr>
          <a:xfrm>
            <a:off x="485750" y="414100"/>
            <a:ext cx="82200" cy="82200"/>
          </a:xfrm>
          <a:prstGeom prst="ellipse">
            <a:avLst/>
          </a:prstGeom>
          <a:solidFill>
            <a:srgbClr val="736C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anken Grotesk Medium"/>
                <a:ea typeface="Hanken Grotesk Medium"/>
                <a:cs typeface="Hanken Grotesk Medium"/>
                <a:sym typeface="Hanken Grotesk Medium"/>
              </a:rPr>
              <a:t>      </a:t>
            </a:r>
            <a:endParaRPr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  <p:sp>
        <p:nvSpPr>
          <p:cNvPr id="429" name="Google Shape;429;p69" descr="chapter"/>
          <p:cNvSpPr txBox="1"/>
          <p:nvPr/>
        </p:nvSpPr>
        <p:spPr>
          <a:xfrm>
            <a:off x="633975" y="292900"/>
            <a:ext cx="24672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36CED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Algorithms</a:t>
            </a:r>
            <a:endParaRPr sz="800">
              <a:solidFill>
                <a:srgbClr val="736CED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0" descr="chapter"/>
          <p:cNvSpPr txBox="1"/>
          <p:nvPr/>
        </p:nvSpPr>
        <p:spPr>
          <a:xfrm>
            <a:off x="633975" y="292900"/>
            <a:ext cx="24672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MST Techniques</a:t>
            </a:r>
            <a:endParaRPr sz="800">
              <a:solidFill>
                <a:schemeClr val="dk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35" name="Google Shape;435;p70" descr="title"/>
          <p:cNvSpPr txBox="1">
            <a:spLocks noGrp="1"/>
          </p:cNvSpPr>
          <p:nvPr>
            <p:ph type="title"/>
          </p:nvPr>
        </p:nvSpPr>
        <p:spPr>
          <a:xfrm>
            <a:off x="457200" y="496300"/>
            <a:ext cx="7782900" cy="4194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Detailed Steps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36" name="Google Shape;436;p70" descr="detail_0"/>
          <p:cNvSpPr txBox="1">
            <a:spLocks noGrp="1"/>
          </p:cNvSpPr>
          <p:nvPr>
            <p:ph type="body" idx="2"/>
          </p:nvPr>
        </p:nvSpPr>
        <p:spPr>
          <a:xfrm>
            <a:off x="455163" y="2038175"/>
            <a:ext cx="1943400" cy="1132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0"/>
              </a:spcAft>
              <a:buNone/>
            </a:pPr>
            <a:r>
              <a:rPr lang="en" sz="800">
                <a:latin typeface="Hanken Grotesk"/>
                <a:ea typeface="Hanken Grotesk"/>
                <a:cs typeface="Hanken Grotesk"/>
                <a:sym typeface="Hanken Grotesk"/>
              </a:rPr>
              <a:t>Use Kruskal's algorithm to find the MST. Sort edges by weight, add edges without forming cycles until n-1 edges are included. Record the total weight as a baseline.</a:t>
            </a:r>
            <a:endParaRPr sz="8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37" name="Google Shape;437;p70" descr="detail_1"/>
          <p:cNvSpPr txBox="1">
            <a:spLocks noGrp="1"/>
          </p:cNvSpPr>
          <p:nvPr>
            <p:ph type="body" idx="4294967295"/>
          </p:nvPr>
        </p:nvSpPr>
        <p:spPr>
          <a:xfrm>
            <a:off x="2551915" y="2038175"/>
            <a:ext cx="1943400" cy="1132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800">
                <a:latin typeface="Hanken Grotesk"/>
                <a:ea typeface="Hanken Grotesk"/>
                <a:cs typeface="Hanken Grotesk"/>
                <a:sym typeface="Hanken Grotesk"/>
              </a:rPr>
              <a:t>Remove each edge one at a time and recompute the MST weight. If the new weight exceeds the original, classify the edge as critical, meaning its removal increases the MST weight.</a:t>
            </a:r>
            <a:endParaRPr sz="8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38" name="Google Shape;438;p70" descr="detail_2"/>
          <p:cNvSpPr txBox="1">
            <a:spLocks noGrp="1"/>
          </p:cNvSpPr>
          <p:nvPr>
            <p:ph type="body" idx="4294967295"/>
          </p:nvPr>
        </p:nvSpPr>
        <p:spPr>
          <a:xfrm>
            <a:off x="4648668" y="2038175"/>
            <a:ext cx="1943400" cy="1132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800">
                <a:latin typeface="Hanken Grotesk"/>
                <a:ea typeface="Hanken Grotesk"/>
                <a:cs typeface="Hanken Grotesk"/>
                <a:sym typeface="Hanken Grotesk"/>
              </a:rPr>
              <a:t>Force the inclusion of each edge and recompute the MST weight. If the weight remains the same as the original, classify the edge as pseudo-critical, indicating it can appear in some MSTs.</a:t>
            </a:r>
            <a:endParaRPr sz="8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39" name="Google Shape;439;p70" descr="header_0"/>
          <p:cNvSpPr txBox="1">
            <a:spLocks noGrp="1"/>
          </p:cNvSpPr>
          <p:nvPr>
            <p:ph type="subTitle" idx="1"/>
          </p:nvPr>
        </p:nvSpPr>
        <p:spPr>
          <a:xfrm>
            <a:off x="455163" y="1382500"/>
            <a:ext cx="1943400" cy="5313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</a:rPr>
              <a:t>Compute MST Weight</a:t>
            </a:r>
            <a:endParaRPr sz="1400" b="1">
              <a:solidFill>
                <a:schemeClr val="dk1"/>
              </a:solidFill>
            </a:endParaRPr>
          </a:p>
        </p:txBody>
      </p:sp>
      <p:sp>
        <p:nvSpPr>
          <p:cNvPr id="440" name="Google Shape;440;p70" descr="header_1"/>
          <p:cNvSpPr txBox="1">
            <a:spLocks noGrp="1"/>
          </p:cNvSpPr>
          <p:nvPr>
            <p:ph type="subTitle" idx="4294967295"/>
          </p:nvPr>
        </p:nvSpPr>
        <p:spPr>
          <a:xfrm>
            <a:off x="2551914" y="1382500"/>
            <a:ext cx="1943400" cy="5313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Identify Critical Edges</a:t>
            </a:r>
            <a:endParaRPr b="1"/>
          </a:p>
        </p:txBody>
      </p:sp>
      <p:sp>
        <p:nvSpPr>
          <p:cNvPr id="441" name="Google Shape;441;p70" descr="header_2"/>
          <p:cNvSpPr txBox="1">
            <a:spLocks noGrp="1"/>
          </p:cNvSpPr>
          <p:nvPr>
            <p:ph type="subTitle" idx="4294967295"/>
          </p:nvPr>
        </p:nvSpPr>
        <p:spPr>
          <a:xfrm>
            <a:off x="4648666" y="1382500"/>
            <a:ext cx="1943400" cy="5313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100" b="1"/>
              <a:t>Identify Pseudo-Critical Edges</a:t>
            </a:r>
            <a:endParaRPr sz="1100" b="1"/>
          </a:p>
        </p:txBody>
      </p:sp>
      <p:sp>
        <p:nvSpPr>
          <p:cNvPr id="442" name="Google Shape;442;p70" descr="detail_3"/>
          <p:cNvSpPr txBox="1">
            <a:spLocks noGrp="1"/>
          </p:cNvSpPr>
          <p:nvPr>
            <p:ph type="body" idx="4294967295"/>
          </p:nvPr>
        </p:nvSpPr>
        <p:spPr>
          <a:xfrm>
            <a:off x="6745437" y="2038175"/>
            <a:ext cx="1943400" cy="1132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800">
                <a:latin typeface="Hanken Grotesk"/>
                <a:ea typeface="Hanken Grotesk"/>
                <a:cs typeface="Hanken Grotesk"/>
                <a:sym typeface="Hanken Grotesk"/>
              </a:rPr>
              <a:t>Compile the results from the previous steps to create a comprehensive list of critical and pseudo-critical edges. This classification aids in understanding the graph's structure.</a:t>
            </a:r>
            <a:endParaRPr sz="8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43" name="Google Shape;443;p70" descr="header_3"/>
          <p:cNvSpPr txBox="1">
            <a:spLocks noGrp="1"/>
          </p:cNvSpPr>
          <p:nvPr>
            <p:ph type="subTitle" idx="4294967295"/>
          </p:nvPr>
        </p:nvSpPr>
        <p:spPr>
          <a:xfrm>
            <a:off x="6745434" y="1382500"/>
            <a:ext cx="1943400" cy="5313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b="1"/>
              <a:t>Final Classification</a:t>
            </a:r>
            <a:endParaRPr b="1"/>
          </a:p>
        </p:txBody>
      </p:sp>
      <p:sp>
        <p:nvSpPr>
          <p:cNvPr id="445" name="Google Shape;445;p70" descr="deliverable_0"/>
          <p:cNvSpPr txBox="1">
            <a:spLocks noGrp="1"/>
          </p:cNvSpPr>
          <p:nvPr>
            <p:ph type="body" idx="2"/>
          </p:nvPr>
        </p:nvSpPr>
        <p:spPr>
          <a:xfrm>
            <a:off x="455163" y="3174400"/>
            <a:ext cx="1943400" cy="1132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anken Grotesk"/>
                <a:ea typeface="Hanken Grotesk"/>
                <a:cs typeface="Hanken Grotesk"/>
                <a:sym typeface="Hanken Grotesk"/>
              </a:rPr>
              <a:t>Total MST Weight</a:t>
            </a:r>
            <a:endParaRPr sz="10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46" name="Google Shape;446;p70" descr="deliverable_1"/>
          <p:cNvSpPr txBox="1">
            <a:spLocks noGrp="1"/>
          </p:cNvSpPr>
          <p:nvPr>
            <p:ph type="body" idx="4294967295"/>
          </p:nvPr>
        </p:nvSpPr>
        <p:spPr>
          <a:xfrm>
            <a:off x="2551915" y="3174400"/>
            <a:ext cx="1943400" cy="1132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anken Grotesk"/>
                <a:ea typeface="Hanken Grotesk"/>
                <a:cs typeface="Hanken Grotesk"/>
                <a:sym typeface="Hanken Grotesk"/>
              </a:rPr>
              <a:t>List of Critical Edges</a:t>
            </a:r>
            <a:endParaRPr sz="10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47" name="Google Shape;447;p70" descr="deliverable_2"/>
          <p:cNvSpPr txBox="1">
            <a:spLocks noGrp="1"/>
          </p:cNvSpPr>
          <p:nvPr>
            <p:ph type="body" idx="4294967295"/>
          </p:nvPr>
        </p:nvSpPr>
        <p:spPr>
          <a:xfrm>
            <a:off x="4648668" y="3174400"/>
            <a:ext cx="1943400" cy="1132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anken Grotesk"/>
                <a:ea typeface="Hanken Grotesk"/>
                <a:cs typeface="Hanken Grotesk"/>
                <a:sym typeface="Hanken Grotesk"/>
              </a:rPr>
              <a:t>List of Pseudo-Critical Edges</a:t>
            </a:r>
            <a:endParaRPr sz="10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48" name="Google Shape;448;p70" descr="deliverable_3"/>
          <p:cNvSpPr txBox="1">
            <a:spLocks noGrp="1"/>
          </p:cNvSpPr>
          <p:nvPr>
            <p:ph type="body" idx="4294967295"/>
          </p:nvPr>
        </p:nvSpPr>
        <p:spPr>
          <a:xfrm>
            <a:off x="6745437" y="3174400"/>
            <a:ext cx="1943400" cy="1132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anken Grotesk"/>
                <a:ea typeface="Hanken Grotesk"/>
                <a:cs typeface="Hanken Grotesk"/>
                <a:sym typeface="Hanken Grotesk"/>
              </a:rPr>
              <a:t>Final Lists of Critical &amp; Pseudo-Critical Edges</a:t>
            </a:r>
            <a:endParaRPr sz="10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49" name="Google Shape;449;p70"/>
          <p:cNvSpPr/>
          <p:nvPr/>
        </p:nvSpPr>
        <p:spPr>
          <a:xfrm>
            <a:off x="485750" y="414100"/>
            <a:ext cx="82200" cy="82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anken Grotesk Medium"/>
                <a:ea typeface="Hanken Grotesk Medium"/>
                <a:cs typeface="Hanken Grotesk Medium"/>
                <a:sym typeface="Hanken Grotesk Medium"/>
              </a:rPr>
              <a:t>      </a:t>
            </a:r>
            <a:endParaRPr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1" descr="title"/>
          <p:cNvSpPr txBox="1">
            <a:spLocks noGrp="1"/>
          </p:cNvSpPr>
          <p:nvPr>
            <p:ph type="title"/>
          </p:nvPr>
        </p:nvSpPr>
        <p:spPr>
          <a:xfrm>
            <a:off x="457200" y="502650"/>
            <a:ext cx="7782900" cy="4128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Complexity Analysis</a:t>
            </a:r>
            <a:endParaRPr/>
          </a:p>
        </p:txBody>
      </p:sp>
      <p:sp>
        <p:nvSpPr>
          <p:cNvPr id="461" name="Google Shape;461;p71" descr="header_0"/>
          <p:cNvSpPr txBox="1">
            <a:spLocks noGrp="1"/>
          </p:cNvSpPr>
          <p:nvPr>
            <p:ph type="subTitle" idx="4"/>
          </p:nvPr>
        </p:nvSpPr>
        <p:spPr>
          <a:xfrm>
            <a:off x="457200" y="2486775"/>
            <a:ext cx="2547300" cy="41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Best Case Complexity</a:t>
            </a:r>
            <a:endParaRPr dirty="0"/>
          </a:p>
        </p:txBody>
      </p:sp>
      <p:sp>
        <p:nvSpPr>
          <p:cNvPr id="462" name="Google Shape;462;p71" descr="header_1"/>
          <p:cNvSpPr txBox="1">
            <a:spLocks noGrp="1"/>
          </p:cNvSpPr>
          <p:nvPr>
            <p:ph type="subTitle" idx="5"/>
          </p:nvPr>
        </p:nvSpPr>
        <p:spPr>
          <a:xfrm>
            <a:off x="3298909" y="2486775"/>
            <a:ext cx="2547300" cy="41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Worst Case Complexity</a:t>
            </a:r>
            <a:endParaRPr/>
          </a:p>
        </p:txBody>
      </p:sp>
      <p:sp>
        <p:nvSpPr>
          <p:cNvPr id="463" name="Google Shape;463;p71" descr="header_2"/>
          <p:cNvSpPr txBox="1">
            <a:spLocks noGrp="1"/>
          </p:cNvSpPr>
          <p:nvPr>
            <p:ph type="subTitle" idx="5"/>
          </p:nvPr>
        </p:nvSpPr>
        <p:spPr>
          <a:xfrm>
            <a:off x="6140624" y="2486775"/>
            <a:ext cx="2547300" cy="41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Case Complexity</a:t>
            </a:r>
            <a:endParaRPr/>
          </a:p>
        </p:txBody>
      </p:sp>
      <p:sp>
        <p:nvSpPr>
          <p:cNvPr id="464" name="Google Shape;464;p71"/>
          <p:cNvSpPr/>
          <p:nvPr/>
        </p:nvSpPr>
        <p:spPr>
          <a:xfrm>
            <a:off x="1246049" y="1314324"/>
            <a:ext cx="969600" cy="969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71"/>
          <p:cNvSpPr/>
          <p:nvPr/>
        </p:nvSpPr>
        <p:spPr>
          <a:xfrm>
            <a:off x="4087190" y="1302085"/>
            <a:ext cx="969600" cy="96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71"/>
          <p:cNvSpPr/>
          <p:nvPr/>
        </p:nvSpPr>
        <p:spPr>
          <a:xfrm>
            <a:off x="6928340" y="1314317"/>
            <a:ext cx="969600" cy="969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71" descr="detail_0"/>
          <p:cNvSpPr txBox="1">
            <a:spLocks noGrp="1"/>
          </p:cNvSpPr>
          <p:nvPr>
            <p:ph type="body" idx="1"/>
          </p:nvPr>
        </p:nvSpPr>
        <p:spPr>
          <a:xfrm>
            <a:off x="457200" y="3079700"/>
            <a:ext cx="2547300" cy="1499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>
                <a:latin typeface="Hanken Grotesk"/>
                <a:ea typeface="Hanken Grotesk"/>
                <a:cs typeface="Hanken Grotesk"/>
                <a:sym typeface="Hanken Grotesk"/>
              </a:rPr>
              <a:t>In the best case, sorting edges and initial MST calculation require O(E log E) + O(E log V). If early edges form a complete MST, checks for critical or pseudo-critical edges can be minimized.</a:t>
            </a:r>
            <a:endParaRPr sz="10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68" name="Google Shape;468;p71" descr="detail_1"/>
          <p:cNvSpPr txBox="1">
            <a:spLocks noGrp="1"/>
          </p:cNvSpPr>
          <p:nvPr>
            <p:ph type="body" idx="1"/>
          </p:nvPr>
        </p:nvSpPr>
        <p:spPr>
          <a:xfrm>
            <a:off x="3298900" y="3079700"/>
            <a:ext cx="2547300" cy="1499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>
                <a:latin typeface="Hanken Grotesk"/>
                <a:ea typeface="Hanken Grotesk"/>
                <a:cs typeface="Hanken Grotesk"/>
                <a:sym typeface="Hanken Grotesk"/>
              </a:rPr>
              <a:t>In the worst case, the complexity is O(E log E) for sorting and O(E log V) for MST calculations. Each edge may need two full Kruskal's algorithm runs, leading to O(E^2 log V).</a:t>
            </a:r>
            <a:endParaRPr sz="10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69" name="Google Shape;469;p71" descr="detail_2"/>
          <p:cNvSpPr txBox="1">
            <a:spLocks noGrp="1"/>
          </p:cNvSpPr>
          <p:nvPr>
            <p:ph type="body" idx="1"/>
          </p:nvPr>
        </p:nvSpPr>
        <p:spPr>
          <a:xfrm>
            <a:off x="6140600" y="3079700"/>
            <a:ext cx="2547300" cy="1499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>
                <a:latin typeface="Hanken Grotesk"/>
                <a:ea typeface="Hanken Grotesk"/>
                <a:cs typeface="Hanken Grotesk"/>
                <a:sym typeface="Hanken Grotesk"/>
              </a:rPr>
              <a:t>On average, the complexity combines best and worst scenarios, approximated as O(E log E) + O(E^2 log V). The dominant term is O(E^2 log V), assuming a moderate number of vertices and edges.</a:t>
            </a:r>
            <a:endParaRPr sz="10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470" name="Google Shape;470;p71"/>
          <p:cNvPicPr preferRelativeResize="0"/>
          <p:nvPr/>
        </p:nvPicPr>
        <p:blipFill rotWithShape="1">
          <a:blip r:embed="rId3">
            <a:alphaModFix amt="47000"/>
          </a:blip>
          <a:srcRect l="5413" r="62306" b="56894"/>
          <a:stretch/>
        </p:blipFill>
        <p:spPr>
          <a:xfrm>
            <a:off x="1246050" y="1313575"/>
            <a:ext cx="969600" cy="971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71" name="Google Shape;471;p71"/>
          <p:cNvPicPr preferRelativeResize="0"/>
          <p:nvPr/>
        </p:nvPicPr>
        <p:blipFill rotWithShape="1">
          <a:blip r:embed="rId3">
            <a:alphaModFix amt="47000"/>
          </a:blip>
          <a:srcRect l="36182" t="28445" r="31537" b="28449"/>
          <a:stretch/>
        </p:blipFill>
        <p:spPr>
          <a:xfrm>
            <a:off x="4087200" y="1301325"/>
            <a:ext cx="969600" cy="971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72" name="Google Shape;472;p71"/>
          <p:cNvPicPr preferRelativeResize="0"/>
          <p:nvPr/>
        </p:nvPicPr>
        <p:blipFill rotWithShape="1">
          <a:blip r:embed="rId3">
            <a:alphaModFix amt="47000"/>
          </a:blip>
          <a:srcRect l="24900" t="53549" r="42819" b="3344"/>
          <a:stretch/>
        </p:blipFill>
        <p:spPr>
          <a:xfrm>
            <a:off x="6928350" y="1313575"/>
            <a:ext cx="969600" cy="971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73" name="Google Shape;473;p71"/>
          <p:cNvSpPr/>
          <p:nvPr/>
        </p:nvSpPr>
        <p:spPr>
          <a:xfrm>
            <a:off x="485750" y="414100"/>
            <a:ext cx="82200" cy="82200"/>
          </a:xfrm>
          <a:prstGeom prst="ellipse">
            <a:avLst/>
          </a:prstGeom>
          <a:solidFill>
            <a:srgbClr val="736C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anken Grotesk Medium"/>
                <a:ea typeface="Hanken Grotesk Medium"/>
                <a:cs typeface="Hanken Grotesk Medium"/>
                <a:sym typeface="Hanken Grotesk Medium"/>
              </a:rPr>
              <a:t>      </a:t>
            </a:r>
            <a:endParaRPr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  <p:sp>
        <p:nvSpPr>
          <p:cNvPr id="474" name="Google Shape;474;p71" descr="chapter"/>
          <p:cNvSpPr txBox="1"/>
          <p:nvPr/>
        </p:nvSpPr>
        <p:spPr>
          <a:xfrm>
            <a:off x="633975" y="292900"/>
            <a:ext cx="24672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36CED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Analysis</a:t>
            </a:r>
            <a:endParaRPr sz="800">
              <a:solidFill>
                <a:srgbClr val="736CED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2" descr="chapter"/>
          <p:cNvSpPr txBox="1">
            <a:spLocks noGrp="1"/>
          </p:cNvSpPr>
          <p:nvPr>
            <p:ph type="subTitle" idx="1"/>
          </p:nvPr>
        </p:nvSpPr>
        <p:spPr>
          <a:xfrm>
            <a:off x="625600" y="292900"/>
            <a:ext cx="2467200" cy="32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Conclusion</a:t>
            </a:r>
            <a:endParaRPr sz="3200" dirty="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87" name="Google Shape;487;p72" descr="detail_0"/>
          <p:cNvSpPr txBox="1">
            <a:spLocks noGrp="1"/>
          </p:cNvSpPr>
          <p:nvPr>
            <p:ph type="body" idx="2"/>
          </p:nvPr>
        </p:nvSpPr>
        <p:spPr>
          <a:xfrm>
            <a:off x="3309950" y="1079225"/>
            <a:ext cx="5373600" cy="348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 sz="1400"/>
              <a:t>The project successfully identified critical and pseudo-critical edges in the Minimum Spanning Tree (MST) of a weighted, undirected graph using efficient algorithms.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 sz="1400"/>
              <a:t>Kruskal's algorithm, combined with a Union-Find data structure, allowed for efficient calculations of MSTs and edge classifications.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 sz="1400"/>
              <a:t>Critical edges are those that must be included in all MSTs, while pseudo-critical edges may appear in some but not necessarily all MSTs, allowing for flexibility in edge selection.</a:t>
            </a:r>
            <a:endParaRPr sz="1400"/>
          </a:p>
        </p:txBody>
      </p:sp>
      <p:sp>
        <p:nvSpPr>
          <p:cNvPr id="488" name="Google Shape;488;p72"/>
          <p:cNvSpPr/>
          <p:nvPr/>
        </p:nvSpPr>
        <p:spPr>
          <a:xfrm>
            <a:off x="1467801" y="1486214"/>
            <a:ext cx="1365900" cy="1367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9" name="Google Shape;489;p7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 amt="45000"/>
          </a:blip>
          <a:srcRect t="16586" b="16586"/>
          <a:stretch/>
        </p:blipFill>
        <p:spPr>
          <a:xfrm>
            <a:off x="333121" y="1722190"/>
            <a:ext cx="2274900" cy="2277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90" name="Google Shape;490;p72"/>
          <p:cNvSpPr/>
          <p:nvPr/>
        </p:nvSpPr>
        <p:spPr>
          <a:xfrm>
            <a:off x="485750" y="414100"/>
            <a:ext cx="82200" cy="82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anken Grotesk Medium"/>
                <a:ea typeface="Hanken Grotesk Medium"/>
                <a:cs typeface="Hanken Grotesk Medium"/>
                <a:sym typeface="Hanken Grotesk Medium"/>
              </a:rPr>
              <a:t>      </a:t>
            </a:r>
            <a:endParaRPr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3"/>
          <p:cNvSpPr txBox="1">
            <a:spLocks noGrp="1"/>
          </p:cNvSpPr>
          <p:nvPr>
            <p:ph type="title"/>
          </p:nvPr>
        </p:nvSpPr>
        <p:spPr>
          <a:xfrm>
            <a:off x="3857913" y="2965850"/>
            <a:ext cx="4107000" cy="539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lt1"/>
                </a:solidFill>
              </a:rPr>
              <a:t>Thank you</a:t>
            </a:r>
            <a:r>
              <a:rPr lang="en" sz="4100">
                <a:solidFill>
                  <a:schemeClr val="accent1"/>
                </a:solidFill>
              </a:rPr>
              <a:t>.</a:t>
            </a:r>
            <a:endParaRPr sz="4100">
              <a:solidFill>
                <a:schemeClr val="accent1"/>
              </a:solidFill>
            </a:endParaRPr>
          </a:p>
        </p:txBody>
      </p:sp>
      <p:sp>
        <p:nvSpPr>
          <p:cNvPr id="502" name="Google Shape;502;p73"/>
          <p:cNvSpPr/>
          <p:nvPr/>
        </p:nvSpPr>
        <p:spPr>
          <a:xfrm>
            <a:off x="2696612" y="915600"/>
            <a:ext cx="1248600" cy="124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  <p:pic>
        <p:nvPicPr>
          <p:cNvPr id="503" name="Google Shape;503;p7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 amt="81000"/>
          </a:blip>
          <a:srcRect t="16634" b="16641"/>
          <a:stretch/>
        </p:blipFill>
        <p:spPr>
          <a:xfrm>
            <a:off x="1179088" y="1092650"/>
            <a:ext cx="2378400" cy="187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">
      <a:dk1>
        <a:srgbClr val="000000"/>
      </a:dk1>
      <a:lt1>
        <a:srgbClr val="FFFFFF"/>
      </a:lt1>
      <a:dk2>
        <a:srgbClr val="848E9B"/>
      </a:dk2>
      <a:lt2>
        <a:srgbClr val="F3F4F7"/>
      </a:lt2>
      <a:accent1>
        <a:srgbClr val="736CED"/>
      </a:accent1>
      <a:accent2>
        <a:srgbClr val="D1AC00"/>
      </a:accent2>
      <a:accent3>
        <a:srgbClr val="6A605C"/>
      </a:accent3>
      <a:accent4>
        <a:srgbClr val="1D3461"/>
      </a:accent4>
      <a:accent5>
        <a:srgbClr val="5A0001"/>
      </a:accent5>
      <a:accent6>
        <a:srgbClr val="F4F5F6"/>
      </a:accent6>
      <a:hlink>
        <a:srgbClr val="453B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786</Words>
  <Application>Microsoft Office PowerPoint</Application>
  <PresentationFormat>On-screen Show (16:9)</PresentationFormat>
  <Paragraphs>68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Hanken Grotesk</vt:lpstr>
      <vt:lpstr>Hanken Grotesk Medium</vt:lpstr>
      <vt:lpstr>Inter Medium</vt:lpstr>
      <vt:lpstr>Arial</vt:lpstr>
      <vt:lpstr>Hanken Grotesk SemiBold</vt:lpstr>
      <vt:lpstr>Inter</vt:lpstr>
      <vt:lpstr>Helvetica Neue</vt:lpstr>
      <vt:lpstr>Simple Light</vt:lpstr>
      <vt:lpstr>Simple Light</vt:lpstr>
      <vt:lpstr>Finding Critical and Pseudo-Critical Edges in Minimum Spanning Tree </vt:lpstr>
      <vt:lpstr>PowerPoint Presentation</vt:lpstr>
      <vt:lpstr>problem</vt:lpstr>
      <vt:lpstr>PowerPoint Presentation</vt:lpstr>
      <vt:lpstr>MST Techniques</vt:lpstr>
      <vt:lpstr>Detailed Steps</vt:lpstr>
      <vt:lpstr>Complexity Analysis</vt:lpstr>
      <vt:lpstr>PowerPoint Presentation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CHANDU'S DELL</dc:creator>
  <cp:lastModifiedBy>chandra ch</cp:lastModifiedBy>
  <cp:revision>4</cp:revision>
  <dcterms:modified xsi:type="dcterms:W3CDTF">2024-07-30T03:02:32Z</dcterms:modified>
</cp:coreProperties>
</file>